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96" r:id="rId3"/>
    <p:sldId id="387" r:id="rId4"/>
    <p:sldId id="411" r:id="rId5"/>
    <p:sldId id="407" r:id="rId6"/>
    <p:sldId id="412" r:id="rId7"/>
    <p:sldId id="294" r:id="rId8"/>
    <p:sldId id="415" r:id="rId9"/>
    <p:sldId id="416" r:id="rId10"/>
    <p:sldId id="417" r:id="rId11"/>
    <p:sldId id="418" r:id="rId12"/>
    <p:sldId id="398" r:id="rId13"/>
    <p:sldId id="369" r:id="rId14"/>
    <p:sldId id="414" r:id="rId15"/>
    <p:sldId id="325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FF9900"/>
    <a:srgbClr val="003300"/>
    <a:srgbClr val="FFCC00"/>
    <a:srgbClr val="00FFFF"/>
    <a:srgbClr val="66FF33"/>
    <a:srgbClr val="00FF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869" autoAdjust="0"/>
    <p:restoredTop sz="94660"/>
  </p:normalViewPr>
  <p:slideViewPr>
    <p:cSldViewPr>
      <p:cViewPr>
        <p:scale>
          <a:sx n="75" d="100"/>
          <a:sy n="75" d="100"/>
        </p:scale>
        <p:origin x="-11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4FE4A6E-8377-4255-B64F-EEEAFDDDF7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4B76E24-9913-4A2D-AF5C-AAC887F1FD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E39F0D-BCEE-4A05-BA4E-737CB53CE375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ECC3C-0C1D-40DF-80CD-18F277435EE4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A9CC1-08CE-4263-BC48-D499A92B4240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frame para senaes wmv"/>
          <p:cNvPicPr>
            <a:picLocks noChangeAspect="1" noChangeArrowheads="1"/>
          </p:cNvPicPr>
          <p:nvPr userDrawn="1"/>
        </p:nvPicPr>
        <p:blipFill>
          <a:blip r:embed="rId13">
            <a:lum bright="62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mte.gov.br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5" descr="frame para senaes wmv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" y="-24"/>
            <a:ext cx="9144000" cy="657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14313" y="1893888"/>
            <a:ext cx="42481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8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POLÍTICA DE FORMAÇÃO EM ECONOMIA SOLIDÁRIA</a:t>
            </a:r>
            <a:endParaRPr lang="pt-BR" sz="2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2052" name="Group 7"/>
          <p:cNvGrpSpPr>
            <a:grpSpLocks/>
          </p:cNvGrpSpPr>
          <p:nvPr/>
        </p:nvGrpSpPr>
        <p:grpSpPr bwMode="auto">
          <a:xfrm>
            <a:off x="2843213" y="6102350"/>
            <a:ext cx="6165850" cy="619125"/>
            <a:chOff x="1876" y="3889"/>
            <a:chExt cx="3884" cy="390"/>
          </a:xfrm>
        </p:grpSpPr>
        <p:pic>
          <p:nvPicPr>
            <p:cNvPr id="2053" name="Picture 4" descr="AF_Logo_completo_CMY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4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055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827088" y="2636838"/>
            <a:ext cx="7705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PRESSUPOSTOS</a:t>
            </a:r>
            <a:endParaRPr lang="pt-BR" sz="36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grpSp>
        <p:nvGrpSpPr>
          <p:cNvPr id="3075" name="Group 7"/>
          <p:cNvGrpSpPr>
            <a:grpSpLocks/>
          </p:cNvGrpSpPr>
          <p:nvPr/>
        </p:nvGrpSpPr>
        <p:grpSpPr bwMode="auto">
          <a:xfrm>
            <a:off x="2843213" y="6102350"/>
            <a:ext cx="6165850" cy="619125"/>
            <a:chOff x="1876" y="3889"/>
            <a:chExt cx="3884" cy="390"/>
          </a:xfrm>
        </p:grpSpPr>
        <p:pic>
          <p:nvPicPr>
            <p:cNvPr id="3076" name="Picture 4" descr="AF_Logo_completo_CMY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7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3078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214313"/>
            <a:ext cx="7929562" cy="623887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eaLnBrk="0" hangingPunct="0">
              <a:defRPr/>
            </a:pPr>
            <a:r>
              <a:rPr lang="en-US" sz="2800" b="1" kern="0" dirty="0" err="1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Da</a:t>
            </a:r>
            <a:r>
              <a:rPr lang="en-US" sz="2800" b="1" kern="0" dirty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 </a:t>
            </a:r>
            <a:r>
              <a:rPr lang="en-US" sz="2800" b="1" kern="0" dirty="0" err="1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concepção</a:t>
            </a:r>
            <a:r>
              <a:rPr lang="en-US" sz="2800" b="1" kern="0" dirty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 de </a:t>
            </a:r>
            <a:r>
              <a:rPr lang="en-US" sz="2800" b="1" kern="0" dirty="0" err="1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Educação</a:t>
            </a:r>
            <a:endParaRPr lang="pt-BR" sz="2800" b="1" kern="0" dirty="0">
              <a:solidFill>
                <a:schemeClr val="tx2"/>
              </a:solidFill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7188" y="1000125"/>
            <a:ext cx="8429625" cy="56435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Educação em economia solidária é construção social que envolve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pt-BR" sz="2000" b="1" kern="0" dirty="0">
                <a:latin typeface="Verdana" pitchFamily="34" charset="0"/>
              </a:rPr>
              <a:t>Diferentes sujeitos/atores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Diferentes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processos</a:t>
            </a:r>
            <a:r>
              <a:rPr lang="en-US" sz="2000" b="1" kern="0" dirty="0">
                <a:latin typeface="Verdana" pitchFamily="34" charset="0"/>
              </a:rPr>
              <a:t> (</a:t>
            </a:r>
            <a:r>
              <a:rPr lang="en-US" sz="2000" b="1" kern="0" dirty="0" err="1">
                <a:latin typeface="Verdana" pitchFamily="34" charset="0"/>
              </a:rPr>
              <a:t>formação</a:t>
            </a:r>
            <a:r>
              <a:rPr lang="en-US" sz="2000" b="1" kern="0" dirty="0">
                <a:latin typeface="Verdana" pitchFamily="34" charset="0"/>
              </a:rPr>
              <a:t> de </a:t>
            </a:r>
            <a:r>
              <a:rPr lang="en-US" sz="2000" b="1" kern="0" dirty="0" err="1">
                <a:latin typeface="Verdana" pitchFamily="34" charset="0"/>
              </a:rPr>
              <a:t>formadores</a:t>
            </a:r>
            <a:r>
              <a:rPr lang="en-US" sz="2000" b="1" kern="0" dirty="0">
                <a:latin typeface="Verdana" pitchFamily="34" charset="0"/>
              </a:rPr>
              <a:t>, </a:t>
            </a:r>
            <a:r>
              <a:rPr lang="en-US" sz="2000" b="1" kern="0" dirty="0" err="1">
                <a:latin typeface="Verdana" pitchFamily="34" charset="0"/>
              </a:rPr>
              <a:t>formação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política</a:t>
            </a:r>
            <a:r>
              <a:rPr lang="en-US" sz="2000" b="1" kern="0" dirty="0">
                <a:latin typeface="Verdana" pitchFamily="34" charset="0"/>
              </a:rPr>
              <a:t> e </a:t>
            </a:r>
            <a:r>
              <a:rPr lang="en-US" sz="2000" b="1" kern="0" dirty="0" err="1">
                <a:latin typeface="Verdana" pitchFamily="34" charset="0"/>
              </a:rPr>
              <a:t>técnica</a:t>
            </a:r>
            <a:r>
              <a:rPr lang="en-US" sz="2000" b="1" kern="0" dirty="0">
                <a:latin typeface="Verdana" pitchFamily="34" charset="0"/>
              </a:rPr>
              <a:t> dos EES, </a:t>
            </a:r>
            <a:r>
              <a:rPr lang="en-US" sz="2000" b="1" kern="0" dirty="0" err="1" smtClean="0">
                <a:latin typeface="Verdana" pitchFamily="34" charset="0"/>
              </a:rPr>
              <a:t>educação</a:t>
            </a:r>
            <a:r>
              <a:rPr lang="en-US" sz="2000" b="1" kern="0" dirty="0" smtClean="0">
                <a:latin typeface="Verdana" pitchFamily="34" charset="0"/>
              </a:rPr>
              <a:t> formal</a:t>
            </a:r>
            <a:r>
              <a:rPr lang="en-US" sz="2000" b="1" kern="0" dirty="0">
                <a:latin typeface="Verdana" pitchFamily="34" charset="0"/>
              </a:rPr>
              <a:t>)</a:t>
            </a:r>
            <a:endParaRPr lang="pt-BR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Diferentes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estratégias</a:t>
            </a:r>
            <a:r>
              <a:rPr lang="en-US" sz="2000" b="1" kern="0" dirty="0">
                <a:latin typeface="Verdana" pitchFamily="34" charset="0"/>
              </a:rPr>
              <a:t> e </a:t>
            </a:r>
            <a:r>
              <a:rPr lang="en-US" sz="2000" b="1" kern="0" dirty="0" err="1">
                <a:latin typeface="Verdana" pitchFamily="34" charset="0"/>
              </a:rPr>
              <a:t>instrumentos</a:t>
            </a:r>
            <a:endParaRPr lang="pt-BR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pt-BR" sz="2000" b="1" kern="0" dirty="0">
              <a:latin typeface="Verdan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Seu fazer pedagógico articula-se fundamentalmente com a Educação Popular: 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Estímulo</a:t>
            </a:r>
            <a:r>
              <a:rPr lang="en-US" sz="2000" b="1" kern="0" dirty="0">
                <a:latin typeface="Verdana" pitchFamily="34" charset="0"/>
              </a:rPr>
              <a:t> a </a:t>
            </a:r>
            <a:r>
              <a:rPr lang="en-US" sz="2000" b="1" kern="0" dirty="0" err="1">
                <a:latin typeface="Verdana" pitchFamily="34" charset="0"/>
              </a:rPr>
              <a:t>leitura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crítica</a:t>
            </a:r>
            <a:r>
              <a:rPr lang="en-US" sz="2000" b="1" kern="0" dirty="0">
                <a:latin typeface="Verdana" pitchFamily="34" charset="0"/>
              </a:rPr>
              <a:t> do </a:t>
            </a:r>
            <a:r>
              <a:rPr lang="en-US" sz="2000" b="1" kern="0" dirty="0" err="1">
                <a:latin typeface="Verdana" pitchFamily="34" charset="0"/>
              </a:rPr>
              <a:t>mundo</a:t>
            </a:r>
            <a:r>
              <a:rPr lang="en-US" sz="2000" b="1" kern="0" dirty="0">
                <a:latin typeface="Verdana" pitchFamily="34" charset="0"/>
              </a:rPr>
              <a:t> (</a:t>
            </a:r>
            <a:r>
              <a:rPr lang="en-US" sz="2000" b="1" kern="0" dirty="0" err="1">
                <a:latin typeface="Verdana" pitchFamily="34" charset="0"/>
              </a:rPr>
              <a:t>exercício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da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práxis</a:t>
            </a:r>
            <a:r>
              <a:rPr lang="en-US" sz="2000" b="1" kern="0" dirty="0">
                <a:latin typeface="Verdana" pitchFamily="34" charset="0"/>
              </a:rPr>
              <a:t>)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Reconhecimento</a:t>
            </a:r>
            <a:r>
              <a:rPr lang="en-US" sz="2000" b="1" kern="0" dirty="0">
                <a:latin typeface="Verdana" pitchFamily="34" charset="0"/>
              </a:rPr>
              <a:t>, </a:t>
            </a:r>
            <a:r>
              <a:rPr lang="en-US" sz="2000" b="1" kern="0" dirty="0" err="1">
                <a:latin typeface="Verdana" pitchFamily="34" charset="0"/>
              </a:rPr>
              <a:t>valorização</a:t>
            </a:r>
            <a:r>
              <a:rPr lang="en-US" sz="2000" b="1" kern="0" dirty="0">
                <a:latin typeface="Verdana" pitchFamily="34" charset="0"/>
              </a:rPr>
              <a:t> e inter-</a:t>
            </a:r>
            <a:r>
              <a:rPr lang="en-US" sz="2000" b="1" kern="0" dirty="0" err="1">
                <a:latin typeface="Verdana" pitchFamily="34" charset="0"/>
              </a:rPr>
              <a:t>relação</a:t>
            </a:r>
            <a:r>
              <a:rPr lang="en-US" sz="2000" b="1" kern="0" dirty="0">
                <a:latin typeface="Verdana" pitchFamily="34" charset="0"/>
              </a:rPr>
              <a:t> dos </a:t>
            </a:r>
            <a:r>
              <a:rPr lang="en-US" sz="2000" b="1" kern="0" dirty="0" err="1">
                <a:latin typeface="Verdana" pitchFamily="34" charset="0"/>
              </a:rPr>
              <a:t>diversos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saberes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000" b="1" kern="0" dirty="0">
              <a:latin typeface="Verdan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Sua principal estratégia é o fortalecimento da Economia Solidária (enquanto prática e movimento social)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pt-BR" sz="2000" b="1" kern="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214313"/>
            <a:ext cx="8001000" cy="623887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eaLnBrk="0" hangingPunct="0">
              <a:defRPr/>
            </a:pPr>
            <a:r>
              <a:rPr lang="en-US" sz="2800" b="1" kern="0" dirty="0" err="1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Da</a:t>
            </a:r>
            <a:r>
              <a:rPr lang="en-US" sz="2800" b="1" kern="0" dirty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 </a:t>
            </a:r>
            <a:r>
              <a:rPr lang="en-US" sz="2800" b="1" kern="0" dirty="0" err="1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concepção</a:t>
            </a:r>
            <a:r>
              <a:rPr lang="en-US" sz="2800" b="1" kern="0" dirty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 </a:t>
            </a:r>
            <a:r>
              <a:rPr lang="en-US" sz="2800" b="1" kern="0" dirty="0" err="1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metodológica</a:t>
            </a:r>
            <a:endParaRPr lang="pt-BR" sz="2800" b="1" kern="0" dirty="0">
              <a:solidFill>
                <a:schemeClr val="tx2"/>
              </a:solidFill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7188" y="1000125"/>
            <a:ext cx="8429625" cy="56435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Articula-se com a concepção política e pedagógica da: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Educação</a:t>
            </a:r>
            <a:r>
              <a:rPr lang="en-US" sz="2000" b="1" kern="0" dirty="0">
                <a:latin typeface="Verdana" pitchFamily="34" charset="0"/>
              </a:rPr>
              <a:t> Popular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Prática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Autogestionária</a:t>
            </a:r>
            <a:endParaRPr lang="pt-BR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pt-BR" sz="2000" b="1" kern="0" dirty="0">
              <a:latin typeface="Verdan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Metodologias orientadas para: 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Desenvolvimento</a:t>
            </a:r>
            <a:r>
              <a:rPr lang="en-US" sz="2000" b="1" kern="0" dirty="0">
                <a:latin typeface="Verdana" pitchFamily="34" charset="0"/>
              </a:rPr>
              <a:t> e </a:t>
            </a:r>
            <a:r>
              <a:rPr lang="en-US" sz="2000" b="1" kern="0" dirty="0" err="1">
                <a:latin typeface="Verdana" pitchFamily="34" charset="0"/>
              </a:rPr>
              <a:t>disseminação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da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pedagogia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da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autogestão</a:t>
            </a:r>
            <a:r>
              <a:rPr lang="en-US" sz="2000" b="1" kern="0" dirty="0">
                <a:latin typeface="Verdana" pitchFamily="34" charset="0"/>
              </a:rPr>
              <a:t>/ </a:t>
            </a:r>
            <a:r>
              <a:rPr lang="en-US" sz="2000" b="1" kern="0" dirty="0" err="1">
                <a:latin typeface="Verdana" pitchFamily="34" charset="0"/>
              </a:rPr>
              <a:t>autogestão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da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pedagogia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Aprendizagem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contextualizada</a:t>
            </a:r>
            <a:r>
              <a:rPr lang="en-US" sz="2000" b="1" kern="0" dirty="0">
                <a:latin typeface="Verdana" pitchFamily="34" charset="0"/>
              </a:rPr>
              <a:t>, </a:t>
            </a:r>
            <a:r>
              <a:rPr lang="en-US" sz="2000" b="1" kern="0" dirty="0" err="1">
                <a:latin typeface="Verdana" pitchFamily="34" charset="0"/>
              </a:rPr>
              <a:t>engajada</a:t>
            </a:r>
            <a:r>
              <a:rPr lang="en-US" sz="2000" b="1" kern="0" dirty="0">
                <a:latin typeface="Verdana" pitchFamily="34" charset="0"/>
              </a:rPr>
              <a:t> e </a:t>
            </a:r>
            <a:r>
              <a:rPr lang="en-US" sz="2000" b="1" kern="0" dirty="0" err="1">
                <a:latin typeface="Verdana" pitchFamily="34" charset="0"/>
              </a:rPr>
              <a:t>construída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coletivamente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Intercâmbio</a:t>
            </a:r>
            <a:r>
              <a:rPr lang="en-US" sz="2000" b="1" kern="0" dirty="0">
                <a:latin typeface="Verdana" pitchFamily="34" charset="0"/>
              </a:rPr>
              <a:t> e </a:t>
            </a:r>
            <a:r>
              <a:rPr lang="en-US" sz="2000" b="1" kern="0" dirty="0" err="1">
                <a:latin typeface="Verdana" pitchFamily="34" charset="0"/>
              </a:rPr>
              <a:t>valorização</a:t>
            </a:r>
            <a:r>
              <a:rPr lang="en-US" sz="2000" b="1" kern="0" dirty="0">
                <a:latin typeface="Verdana" pitchFamily="34" charset="0"/>
              </a:rPr>
              <a:t> das </a:t>
            </a:r>
            <a:r>
              <a:rPr lang="en-US" sz="2000" b="1" kern="0" dirty="0" err="1">
                <a:latin typeface="Verdana" pitchFamily="34" charset="0"/>
              </a:rPr>
              <a:t>diversas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experiências</a:t>
            </a:r>
            <a:r>
              <a:rPr lang="en-US" sz="2000" b="1" kern="0" dirty="0">
                <a:latin typeface="Verdana" pitchFamily="34" charset="0"/>
              </a:rPr>
              <a:t> dos </a:t>
            </a:r>
            <a:r>
              <a:rPr lang="en-US" sz="2000" b="1" kern="0" dirty="0" err="1">
                <a:latin typeface="Verdana" pitchFamily="34" charset="0"/>
              </a:rPr>
              <a:t>educadores</a:t>
            </a:r>
            <a:r>
              <a:rPr lang="en-US" sz="2000" b="1" kern="0" dirty="0">
                <a:latin typeface="Verdana" pitchFamily="34" charset="0"/>
              </a:rPr>
              <a:t>/as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Internalizar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recortes</a:t>
            </a:r>
            <a:r>
              <a:rPr lang="en-US" sz="2000" b="1" kern="0" dirty="0">
                <a:latin typeface="Verdana" pitchFamily="34" charset="0"/>
              </a:rPr>
              <a:t> de </a:t>
            </a:r>
            <a:r>
              <a:rPr lang="en-US" sz="2000" b="1" kern="0" dirty="0" err="1">
                <a:latin typeface="Verdana" pitchFamily="34" charset="0"/>
              </a:rPr>
              <a:t>gênero</a:t>
            </a:r>
            <a:r>
              <a:rPr lang="en-US" sz="2000" b="1" kern="0" dirty="0">
                <a:latin typeface="Verdana" pitchFamily="34" charset="0"/>
              </a:rPr>
              <a:t>, </a:t>
            </a:r>
            <a:r>
              <a:rPr lang="en-US" sz="2000" b="1" kern="0" dirty="0" err="1">
                <a:latin typeface="Verdana" pitchFamily="34" charset="0"/>
              </a:rPr>
              <a:t>raça</a:t>
            </a:r>
            <a:r>
              <a:rPr lang="en-US" sz="2000" b="1" kern="0" dirty="0">
                <a:latin typeface="Verdana" pitchFamily="34" charset="0"/>
              </a:rPr>
              <a:t>/</a:t>
            </a:r>
            <a:r>
              <a:rPr lang="en-US" sz="2000" b="1" kern="0" dirty="0" err="1">
                <a:latin typeface="Verdana" pitchFamily="34" charset="0"/>
              </a:rPr>
              <a:t>etnia</a:t>
            </a:r>
            <a:r>
              <a:rPr lang="en-US" sz="2000" b="1" kern="0" dirty="0">
                <a:latin typeface="Verdana" pitchFamily="34" charset="0"/>
              </a:rPr>
              <a:t>, </a:t>
            </a:r>
            <a:r>
              <a:rPr lang="en-US" sz="2000" b="1" kern="0" dirty="0" err="1">
                <a:latin typeface="Verdana" pitchFamily="34" charset="0"/>
              </a:rPr>
              <a:t>geração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Ampliação</a:t>
            </a:r>
            <a:r>
              <a:rPr lang="en-US" sz="2000" b="1" kern="0" dirty="0">
                <a:latin typeface="Verdana" pitchFamily="34" charset="0"/>
              </a:rPr>
              <a:t> do </a:t>
            </a:r>
            <a:r>
              <a:rPr lang="en-US" sz="2000" b="1" kern="0" dirty="0" err="1">
                <a:latin typeface="Verdana" pitchFamily="34" charset="0"/>
              </a:rPr>
              <a:t>acesso</a:t>
            </a:r>
            <a:r>
              <a:rPr lang="en-US" sz="2000" b="1" kern="0" dirty="0">
                <a:latin typeface="Verdana" pitchFamily="34" charset="0"/>
              </a:rPr>
              <a:t> a novas </a:t>
            </a:r>
            <a:r>
              <a:rPr lang="en-US" sz="2000" b="1" kern="0" dirty="0" err="1">
                <a:latin typeface="Verdana" pitchFamily="34" charset="0"/>
              </a:rPr>
              <a:t>tecnologias</a:t>
            </a:r>
            <a:r>
              <a:rPr lang="en-US" sz="2000" b="1" kern="0" dirty="0">
                <a:latin typeface="Verdana" pitchFamily="34" charset="0"/>
              </a:rPr>
              <a:t>, etc.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000" b="1" kern="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1285875" y="2071688"/>
            <a:ext cx="7031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FOCOS E REFLEXÕES PARA ESSE NOVO PERÍODO DA POLÍTICA</a:t>
            </a:r>
            <a:endParaRPr lang="pt-BR" sz="36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grpSp>
        <p:nvGrpSpPr>
          <p:cNvPr id="6147" name="Group 7"/>
          <p:cNvGrpSpPr>
            <a:grpSpLocks/>
          </p:cNvGrpSpPr>
          <p:nvPr/>
        </p:nvGrpSpPr>
        <p:grpSpPr bwMode="auto">
          <a:xfrm>
            <a:off x="2843213" y="6102350"/>
            <a:ext cx="6165850" cy="619125"/>
            <a:chOff x="1876" y="3889"/>
            <a:chExt cx="3884" cy="390"/>
          </a:xfrm>
        </p:grpSpPr>
        <p:pic>
          <p:nvPicPr>
            <p:cNvPr id="6148" name="Picture 4" descr="AF_Logo_completo_CMY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9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214313"/>
            <a:ext cx="8001000" cy="623887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eaLnBrk="0" hangingPunct="0">
              <a:defRPr/>
            </a:pPr>
            <a:r>
              <a:rPr lang="en-US" sz="2800" b="1" kern="0" dirty="0">
                <a:solidFill>
                  <a:schemeClr val="tx2"/>
                </a:solidFill>
                <a:latin typeface="Verdana" pitchFamily="34" charset="0"/>
                <a:ea typeface="+mj-ea"/>
                <a:cs typeface="+mj-cs"/>
              </a:rPr>
              <a:t>3 FOCOS ESTRATÉGICOS</a:t>
            </a:r>
            <a:endParaRPr lang="pt-BR" sz="2800" b="1" kern="0" dirty="0">
              <a:solidFill>
                <a:schemeClr val="tx2"/>
              </a:solidFill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57188" y="1000125"/>
            <a:ext cx="8429625" cy="56435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Como inserir nas Políticas do Governo (em especial o federal) a FORMAÇÃO em Economia Solidária?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pt-BR" sz="2000" b="1" kern="0" dirty="0">
              <a:latin typeface="Verdan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Como </a:t>
            </a:r>
            <a:r>
              <a:rPr lang="pt-BR" sz="2000" b="1" kern="0" dirty="0" smtClean="0">
                <a:latin typeface="Verdana" pitchFamily="34" charset="0"/>
              </a:rPr>
              <a:t>trabalhar de forma mais estratégica </a:t>
            </a:r>
            <a:r>
              <a:rPr lang="pt-BR" sz="2000" b="1" kern="0" dirty="0">
                <a:latin typeface="Verdana" pitchFamily="34" charset="0"/>
              </a:rPr>
              <a:t>a FORMAÇÃO no conjunto das nossas políticas? </a:t>
            </a:r>
            <a:endParaRPr lang="pt-BR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Assessoramento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Técnico</a:t>
            </a:r>
            <a:r>
              <a:rPr lang="en-US" sz="2000" b="1" kern="0" dirty="0">
                <a:latin typeface="Verdana" pitchFamily="34" charset="0"/>
              </a:rPr>
              <a:t>/ </a:t>
            </a:r>
            <a:r>
              <a:rPr lang="en-US" sz="2000" b="1" kern="0" dirty="0" err="1">
                <a:latin typeface="Verdana" pitchFamily="34" charset="0"/>
              </a:rPr>
              <a:t>Incubação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Finanças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Solidárias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Comercialização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Organização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Comunitária</a:t>
            </a:r>
            <a:r>
              <a:rPr lang="en-US" sz="2000" b="1" kern="0" dirty="0">
                <a:latin typeface="Verdana" pitchFamily="34" charset="0"/>
              </a:rPr>
              <a:t>/Territorial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Fortalecimento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institucional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000" b="1" kern="0" dirty="0">
              <a:latin typeface="Verdana" pitchFamily="34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b="1" kern="0" dirty="0">
                <a:latin typeface="Verdana" pitchFamily="34" charset="0"/>
              </a:rPr>
              <a:t>Quais as estratégias para Fortalecimento da FORMAÇÃO em Economia Solidária? 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Formação</a:t>
            </a:r>
            <a:r>
              <a:rPr lang="en-US" sz="2000" b="1" kern="0" dirty="0">
                <a:latin typeface="Verdana" pitchFamily="34" charset="0"/>
              </a:rPr>
              <a:t> de </a:t>
            </a:r>
            <a:r>
              <a:rPr lang="en-US" sz="2000" b="1" kern="0" dirty="0" err="1">
                <a:latin typeface="Verdana" pitchFamily="34" charset="0"/>
              </a:rPr>
              <a:t>Formadores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Formação</a:t>
            </a:r>
            <a:r>
              <a:rPr lang="en-US" sz="2000" b="1" kern="0" dirty="0">
                <a:latin typeface="Verdana" pitchFamily="34" charset="0"/>
              </a:rPr>
              <a:t> de </a:t>
            </a:r>
            <a:r>
              <a:rPr lang="en-US" sz="2000" b="1" kern="0" dirty="0" err="1">
                <a:latin typeface="Verdana" pitchFamily="34" charset="0"/>
              </a:rPr>
              <a:t>Gestores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Fortalecimento</a:t>
            </a:r>
            <a:r>
              <a:rPr lang="en-US" sz="2000" b="1" kern="0" dirty="0">
                <a:latin typeface="Verdana" pitchFamily="34" charset="0"/>
              </a:rPr>
              <a:t> </a:t>
            </a:r>
            <a:r>
              <a:rPr lang="en-US" sz="2000" b="1" kern="0" dirty="0" err="1">
                <a:latin typeface="Verdana" pitchFamily="34" charset="0"/>
              </a:rPr>
              <a:t>metodológico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Produção</a:t>
            </a:r>
            <a:r>
              <a:rPr lang="en-US" sz="2000" b="1" kern="0" dirty="0">
                <a:latin typeface="Verdana" pitchFamily="34" charset="0"/>
              </a:rPr>
              <a:t> de material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en-US" sz="2000" b="1" kern="0" dirty="0" err="1">
                <a:latin typeface="Verdana" pitchFamily="34" charset="0"/>
              </a:rPr>
              <a:t>Sistematização</a:t>
            </a: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000" b="1" kern="0" dirty="0">
              <a:latin typeface="Verdana" pitchFamily="34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000" b="1" kern="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07375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Caminhos da nossa discussão</a:t>
            </a:r>
            <a:endParaRPr lang="pt-BR" sz="24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250825" y="836613"/>
            <a:ext cx="8589963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pt-BR" b="1" dirty="0"/>
              <a:t>1. Definição do foco/público direcionado: Formação PARA QUEM?</a:t>
            </a:r>
            <a:endParaRPr lang="pt-BR" b="1" i="1" u="sng" dirty="0"/>
          </a:p>
          <a:p>
            <a:pPr marL="342900" indent="-342900"/>
            <a:r>
              <a:rPr lang="pt-BR" b="1" i="1" u="sng" dirty="0">
                <a:solidFill>
                  <a:srgbClr val="CC3300"/>
                </a:solidFill>
              </a:rPr>
              <a:t>Como termos a caracterização das demandas de cada público?</a:t>
            </a:r>
          </a:p>
          <a:p>
            <a:pPr marL="800100" lvl="1" indent="-342900"/>
            <a:endParaRPr lang="pt-BR" b="1" i="1" u="sng" dirty="0"/>
          </a:p>
          <a:p>
            <a:pPr marL="800100" lvl="1" indent="-342900"/>
            <a:r>
              <a:rPr lang="pt-BR" b="1" i="1" u="sng" dirty="0"/>
              <a:t>1.1. Governamental:</a:t>
            </a:r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Equipe interna SENAES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Equipe externa (</a:t>
            </a:r>
            <a:r>
              <a:rPr lang="pt-BR" b="1" dirty="0" err="1"/>
              <a:t>SRTEs</a:t>
            </a:r>
            <a:r>
              <a:rPr lang="pt-BR" b="1" dirty="0"/>
              <a:t>)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Gestores dos convênios (estados, municípios, catadores)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Conselheiros (governamentais)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Gestores de outros ministérios</a:t>
            </a:r>
          </a:p>
          <a:p>
            <a:pPr marL="800100" lvl="1" indent="-342900"/>
            <a:endParaRPr lang="pt-BR" b="1" i="1" u="sng" dirty="0"/>
          </a:p>
          <a:p>
            <a:pPr marL="800100" lvl="1" indent="-342900"/>
            <a:r>
              <a:rPr lang="pt-BR" b="1" i="1" u="sng" dirty="0"/>
              <a:t>1.2. Organizações da Sociedade Civil:</a:t>
            </a:r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Entidades parceiras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Técnicos ligados a entidades parceiras (agentes de desenvolvimento)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Conselheiros (não governamentais)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Fóruns (estados, territórios, outros)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Redes temáticas: - Rede de Educadores/as/CFES – CJS –  Fundos Solidários – Cooperativismo</a:t>
            </a:r>
            <a:endParaRPr lang="pt-BR" b="1" i="1" u="sng" dirty="0"/>
          </a:p>
          <a:p>
            <a:pPr marL="800100" lvl="1" indent="-342900"/>
            <a:endParaRPr lang="pt-BR" b="1" i="1" u="sng" dirty="0"/>
          </a:p>
          <a:p>
            <a:pPr marL="800100" lvl="1" indent="-342900"/>
            <a:r>
              <a:rPr lang="pt-BR" b="1" i="1" u="sng" dirty="0"/>
              <a:t>1.3.EES:</a:t>
            </a:r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C</a:t>
            </a:r>
            <a:r>
              <a:rPr lang="pt-BR" b="1" dirty="0" smtClean="0"/>
              <a:t>omo </a:t>
            </a:r>
            <a:r>
              <a:rPr lang="pt-BR" b="1" dirty="0"/>
              <a:t>assegurar conteúdo e estratégias adequadas para chegada lá na ponta.</a:t>
            </a:r>
            <a:endParaRPr lang="pt-BR" sz="22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07375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Caminhos da nossa discussão</a:t>
            </a:r>
            <a:endParaRPr lang="pt-BR" sz="24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250825" y="836613"/>
            <a:ext cx="8589963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pt-BR" sz="1700" b="1" i="1" u="sng" dirty="0"/>
              <a:t>2. Definição dos temas centrais: Formação </a:t>
            </a:r>
            <a:r>
              <a:rPr lang="pt-BR" sz="1700" b="1" i="1" u="sng" dirty="0">
                <a:solidFill>
                  <a:srgbClr val="FF0000"/>
                </a:solidFill>
              </a:rPr>
              <a:t>EM QUE</a:t>
            </a:r>
            <a:r>
              <a:rPr lang="pt-BR" sz="1700" b="1" i="1" u="sng" dirty="0"/>
              <a:t>?</a:t>
            </a:r>
          </a:p>
          <a:p>
            <a:pPr marL="342900" indent="-342900"/>
            <a:endParaRPr lang="pt-BR" sz="1700" b="1" i="1" u="sng" dirty="0"/>
          </a:p>
          <a:p>
            <a:pPr marL="342900" indent="-342900"/>
            <a:r>
              <a:rPr lang="pt-BR" sz="1700" b="1" i="1" u="sng" dirty="0"/>
              <a:t>2.1.Quais Temas são estruturantes da política?:</a:t>
            </a:r>
          </a:p>
          <a:p>
            <a:pPr marL="342900" indent="-342900">
              <a:buFontTx/>
              <a:buChar char="•"/>
            </a:pPr>
            <a:r>
              <a:rPr lang="pt-BR" sz="1700" b="1" dirty="0"/>
              <a:t>Desenvolvimento Sustentável com abordagem Territorial</a:t>
            </a:r>
          </a:p>
          <a:p>
            <a:pPr marL="342900" indent="-342900">
              <a:buFontTx/>
              <a:buChar char="•"/>
            </a:pPr>
            <a:r>
              <a:rPr lang="pt-BR" sz="1700" b="1" dirty="0"/>
              <a:t>Políticas Públicas, Desenvolvimento e Gestão Social</a:t>
            </a:r>
          </a:p>
          <a:p>
            <a:pPr marL="342900" indent="-342900">
              <a:buFontTx/>
              <a:buChar char="•"/>
            </a:pPr>
            <a:r>
              <a:rPr lang="pt-BR" sz="1700" b="1" dirty="0"/>
              <a:t>Economia Solidária, </a:t>
            </a:r>
            <a:r>
              <a:rPr lang="pt-BR" sz="1700" b="1" dirty="0" err="1"/>
              <a:t>Agroecologia</a:t>
            </a:r>
            <a:r>
              <a:rPr lang="pt-BR" sz="1700" b="1" dirty="0"/>
              <a:t>, Comércio Justo e Solidário</a:t>
            </a:r>
          </a:p>
          <a:p>
            <a:pPr marL="342900" indent="-342900">
              <a:buFontTx/>
              <a:buChar char="•"/>
            </a:pPr>
            <a:r>
              <a:rPr lang="pt-BR" sz="1700" b="1" dirty="0"/>
              <a:t>Cooperativismo e organização </a:t>
            </a:r>
            <a:r>
              <a:rPr lang="pt-BR" sz="1700" b="1" dirty="0" err="1"/>
              <a:t>autogestionária</a:t>
            </a:r>
            <a:endParaRPr lang="pt-BR" sz="1700" b="1" dirty="0"/>
          </a:p>
          <a:p>
            <a:pPr marL="342900" indent="-342900">
              <a:buFontTx/>
              <a:buChar char="•"/>
            </a:pPr>
            <a:r>
              <a:rPr lang="pt-BR" sz="1700" b="1" dirty="0"/>
              <a:t>Etc...</a:t>
            </a:r>
          </a:p>
          <a:p>
            <a:pPr marL="342900" indent="-342900"/>
            <a:endParaRPr lang="pt-BR" sz="1700" b="1" i="1" u="sng" dirty="0"/>
          </a:p>
          <a:p>
            <a:pPr marL="342900" indent="-342900"/>
            <a:r>
              <a:rPr lang="pt-BR" sz="1700" b="1" i="1" u="sng" dirty="0"/>
              <a:t>2.2.Temas focais das estratégias (que ampliam conhecimentos e qualificam a atuação nos eixos/instrumentos em torno dos quais organizamos a política?):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Elaboração, gestão e monitoramento de projetos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Planos de Negócio de EES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Planejamento Cadeias Produtivas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COOPERATIVISMO/ASSOCIATIVISMO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Assessoramento Técnico/ Bases de Serviço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Comercialização Solidária/ CJS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Fundos Rotativos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Bancos Comunitários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Incubação de EES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Formação de Multiplicadores</a:t>
            </a:r>
          </a:p>
          <a:p>
            <a:pPr marL="342900" indent="-342900">
              <a:buFontTx/>
              <a:buChar char="•"/>
            </a:pPr>
            <a:r>
              <a:rPr lang="pt-BR" sz="1700" b="1" i="1" dirty="0"/>
              <a:t>Etc...</a:t>
            </a:r>
          </a:p>
          <a:p>
            <a:pPr marL="342900" indent="-342900">
              <a:spcBef>
                <a:spcPct val="20000"/>
              </a:spcBef>
            </a:pPr>
            <a:endParaRPr lang="pt-BR" sz="17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07375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Caminhos da nossa discussão</a:t>
            </a:r>
            <a:endParaRPr lang="pt-BR" sz="24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250825" y="836613"/>
            <a:ext cx="8589963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pt-BR" b="1" i="1" u="sng" dirty="0"/>
              <a:t>2.3. Temas específicos </a:t>
            </a:r>
            <a:r>
              <a:rPr lang="pt-BR" b="1" i="1" u="sng" dirty="0">
                <a:solidFill>
                  <a:srgbClr val="FF0000"/>
                </a:solidFill>
              </a:rPr>
              <a:t>(mais voltados pra processos de consultorias especializadas, assessorias)</a:t>
            </a:r>
            <a:r>
              <a:rPr lang="pt-BR" b="1" i="1" u="sng" dirty="0"/>
              <a:t>?</a:t>
            </a:r>
            <a:endParaRPr lang="pt-BR" b="1" dirty="0"/>
          </a:p>
          <a:p>
            <a:pPr marL="342900" indent="-342900"/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Gestão de empreendimentos solidários.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Desenvolvimento de produtos e marcas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Selo Solidário / Certificação Participativa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Estratégias de Comercialização Solidária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Organização para o Consumo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Marco Legal para comercialização e produtos da Economia Solidária.</a:t>
            </a:r>
          </a:p>
          <a:p>
            <a:pPr marL="342900" indent="-342900"/>
            <a:endParaRPr lang="pt-BR" b="1" dirty="0"/>
          </a:p>
          <a:p>
            <a:pPr marL="342900" indent="-342900"/>
            <a:r>
              <a:rPr lang="pt-BR" b="1" i="1" u="sng" dirty="0"/>
              <a:t>3. Definição de resultados pretendidos: Formação </a:t>
            </a:r>
            <a:r>
              <a:rPr lang="pt-BR" b="1" i="1" u="sng" dirty="0">
                <a:solidFill>
                  <a:srgbClr val="FF0000"/>
                </a:solidFill>
              </a:rPr>
              <a:t>PARA GERAR O QUÊ</a:t>
            </a:r>
            <a:r>
              <a:rPr lang="pt-BR" b="1" i="1" u="sng" dirty="0"/>
              <a:t>?</a:t>
            </a:r>
          </a:p>
          <a:p>
            <a:pPr marL="342900" indent="-342900"/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Qualificação da ação de gestores de políticas de economia solidária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Qualificação da ação da Rede Nacional de Entidades Parceiras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Qualificação da ação de Conselheiros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Qualificação da ação de assessores técnicos / redes de Bases de Serviço.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Fortalecimento dos EES</a:t>
            </a:r>
          </a:p>
          <a:p>
            <a:pPr marL="342900" indent="-342900">
              <a:buFontTx/>
              <a:buChar char="•"/>
            </a:pPr>
            <a:r>
              <a:rPr lang="pt-BR" b="1" dirty="0"/>
              <a:t>Ampliação do quadro de agentes em Desenvolvimento Sustentável e Economia Solidária no Brasil</a:t>
            </a:r>
          </a:p>
          <a:p>
            <a:pPr marL="342900" indent="-342900"/>
            <a:endParaRPr lang="pt-BR" b="1" dirty="0"/>
          </a:p>
          <a:p>
            <a:pPr marL="342900" indent="-342900"/>
            <a:endParaRPr lang="pt-BR" sz="22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07375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Caminhos da nossa discussão</a:t>
            </a:r>
            <a:endParaRPr lang="pt-BR" sz="24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250825" y="836613"/>
            <a:ext cx="8589963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defRPr/>
            </a:pPr>
            <a:r>
              <a:rPr lang="pt-BR" sz="1700" b="1" i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4. Definição das estratégias para o desenvolvimento dos processos formativos: </a:t>
            </a:r>
            <a:r>
              <a:rPr lang="pt-BR" sz="17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COMO FAZER?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Formação presencial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Formação à distância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Cursos de especialização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...</a:t>
            </a:r>
          </a:p>
          <a:p>
            <a:pPr marL="342900" indent="-342900">
              <a:defRPr/>
            </a:pPr>
            <a:endParaRPr lang="pt-BR" sz="1700" b="1" dirty="0"/>
          </a:p>
          <a:p>
            <a:pPr marL="342900" indent="-342900">
              <a:defRPr/>
            </a:pPr>
            <a:r>
              <a:rPr lang="pt-BR" sz="17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5. Rede de potenciais parceiros: com </a:t>
            </a:r>
            <a:r>
              <a:rPr lang="pt-B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QUEM OPERAR</a:t>
            </a:r>
            <a:r>
              <a:rPr lang="pt-BR" sz="17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IFES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CFES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Rede </a:t>
            </a:r>
            <a:r>
              <a:rPr lang="pt-BR" sz="1700" b="1" dirty="0" err="1"/>
              <a:t>ITCPs</a:t>
            </a:r>
            <a:endParaRPr lang="pt-BR" sz="1700" b="1" dirty="0"/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Rede </a:t>
            </a:r>
            <a:r>
              <a:rPr lang="pt-BR" sz="1700" b="1" dirty="0" err="1"/>
              <a:t>UniTrabalho</a:t>
            </a:r>
            <a:r>
              <a:rPr lang="pt-BR" sz="1700" b="1" dirty="0"/>
              <a:t>...</a:t>
            </a:r>
          </a:p>
          <a:p>
            <a:pPr marL="342900" indent="-342900">
              <a:defRPr/>
            </a:pPr>
            <a:endParaRPr lang="pt-BR" sz="1700" b="1" dirty="0"/>
          </a:p>
          <a:p>
            <a:pPr marL="342900" indent="-342900">
              <a:defRPr/>
            </a:pPr>
            <a:r>
              <a:rPr lang="pt-BR" sz="17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6. Definição das estratégias de registro e divulgação de informações/concepções/conhecimentos: Formação </a:t>
            </a:r>
            <a:r>
              <a:rPr lang="pt-BR" sz="17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SISTEMATIZADA DE QUE FORMA</a:t>
            </a:r>
            <a:r>
              <a:rPr lang="pt-BR" sz="17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pt-BR" sz="1700" b="1" i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defRPr/>
            </a:pPr>
            <a:r>
              <a:rPr lang="pt-BR" sz="1700" b="1" i="1" dirty="0"/>
              <a:t>Disponibilização de material didático-pedagógico (formativo/informativo)</a:t>
            </a:r>
            <a:endParaRPr lang="pt-BR" sz="1700" b="1" dirty="0"/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Textos/Cadernos – Documentos Referenciais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Vídeos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Revistas eletrônicas</a:t>
            </a:r>
          </a:p>
          <a:p>
            <a:pPr marL="342900" indent="-342900">
              <a:buFontTx/>
              <a:buChar char="•"/>
              <a:defRPr/>
            </a:pPr>
            <a:r>
              <a:rPr lang="pt-BR" sz="1700" b="1" dirty="0"/>
              <a:t>Cartilhas, Folders, Livros...</a:t>
            </a:r>
            <a:endParaRPr lang="pt-BR" sz="17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07375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Caminhos da nossa discussão</a:t>
            </a:r>
            <a:endParaRPr lang="pt-BR" sz="24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50825" y="836613"/>
            <a:ext cx="8589963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pt-BR" b="1" i="1" u="sng" dirty="0"/>
              <a:t>7. Definição dos instrumentos complementares: Formação pautada em </a:t>
            </a:r>
            <a:r>
              <a:rPr lang="pt-BR" b="1" i="1" u="sng" dirty="0">
                <a:solidFill>
                  <a:srgbClr val="FF0000"/>
                </a:solidFill>
              </a:rPr>
              <a:t>QUE INSTRUMENTOS ORIENTADORES DAS NOVAS PRÁTICAS</a:t>
            </a:r>
            <a:r>
              <a:rPr lang="pt-BR" b="1" i="1" u="sng" dirty="0"/>
              <a:t>?</a:t>
            </a:r>
          </a:p>
          <a:p>
            <a:pPr marL="342900" indent="-342900"/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Disponibilização de material referencial de novas práticas sociais</a:t>
            </a:r>
          </a:p>
          <a:p>
            <a:pPr marL="342900" indent="-342900"/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Modelos diversos de: projetos produtivos (agroindústrias, entrepostos, espaços de comercialização, </a:t>
            </a:r>
            <a:r>
              <a:rPr lang="pt-BR" b="1" dirty="0" err="1"/>
              <a:t>etc</a:t>
            </a:r>
            <a:r>
              <a:rPr lang="pt-BR" b="1" dirty="0"/>
              <a:t>), planos de negócio de empreendimentos solidários, plano de cadeias de produção cooperativa, dentre outros instrumentos referenciais...</a:t>
            </a:r>
          </a:p>
          <a:p>
            <a:pPr marL="342900" indent="-342900"/>
            <a:endParaRPr lang="pt-BR" b="1" dirty="0"/>
          </a:p>
          <a:p>
            <a:pPr marL="342900" indent="-342900"/>
            <a:r>
              <a:rPr lang="pt-BR" b="1" i="1" u="sng" dirty="0"/>
              <a:t>8. Definição do processo de </a:t>
            </a:r>
            <a:r>
              <a:rPr lang="pt-BR" b="1" i="1" u="sng" dirty="0">
                <a:solidFill>
                  <a:srgbClr val="FF0000"/>
                </a:solidFill>
              </a:rPr>
              <a:t>disseminação da proposta formativa</a:t>
            </a:r>
            <a:r>
              <a:rPr lang="pt-BR" b="1" i="1" u="sng" dirty="0"/>
              <a:t>:</a:t>
            </a:r>
          </a:p>
          <a:p>
            <a:pPr marL="342900" indent="-342900"/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Estratégias para massificar a proposta metodológica pra dentro da SENAES e junto aos Parceiros, facilitando a adesão e colaboração no desenvolvimento dos processos formativos.</a:t>
            </a:r>
          </a:p>
          <a:p>
            <a:pPr marL="342900" indent="-342900"/>
            <a:endParaRPr lang="pt-BR" b="1" dirty="0"/>
          </a:p>
          <a:p>
            <a:pPr marL="342900" indent="-342900">
              <a:buFontTx/>
              <a:buChar char="•"/>
            </a:pPr>
            <a:r>
              <a:rPr lang="pt-BR" b="1" dirty="0"/>
              <a:t>Estratégias para que o processo formativo da SENAES possa ser adotado como referência para a constituição de propostas pedagógicas próprias de cada Território/ Estado/ Região....</a:t>
            </a:r>
          </a:p>
          <a:p>
            <a:pPr marL="342900" indent="-342900">
              <a:spcBef>
                <a:spcPct val="20000"/>
              </a:spcBef>
            </a:pPr>
            <a:endParaRPr lang="pt-BR" sz="17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827088" y="2636838"/>
            <a:ext cx="77057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O QUE JÁ VIMOS ARTICULANDO</a:t>
            </a:r>
            <a:endParaRPr lang="pt-BR" sz="36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grpSp>
        <p:nvGrpSpPr>
          <p:cNvPr id="13315" name="Group 7"/>
          <p:cNvGrpSpPr>
            <a:grpSpLocks/>
          </p:cNvGrpSpPr>
          <p:nvPr/>
        </p:nvGrpSpPr>
        <p:grpSpPr bwMode="auto">
          <a:xfrm>
            <a:off x="2843213" y="6102350"/>
            <a:ext cx="6165850" cy="619125"/>
            <a:chOff x="1876" y="3889"/>
            <a:chExt cx="3884" cy="390"/>
          </a:xfrm>
        </p:grpSpPr>
        <p:pic>
          <p:nvPicPr>
            <p:cNvPr id="13316" name="Picture 4" descr="AF_Logo_completo_CMY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7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3318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395288" y="765175"/>
            <a:ext cx="84248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MTE/DEQ: PNQ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SGPR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MEC: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pt-BR" sz="2200" b="1">
                <a:latin typeface="Verdana" pitchFamily="34" charset="0"/>
              </a:rPr>
              <a:t>SESU: Proninc; especialização...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pt-BR" sz="2200" b="1">
                <a:latin typeface="Verdana" pitchFamily="34" charset="0"/>
              </a:rPr>
              <a:t>SETEC: PRONATEC; Mulheres 1000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pt-BR" sz="2200" b="1">
                <a:latin typeface="Verdana" pitchFamily="34" charset="0"/>
              </a:rPr>
              <a:t>SECADI: EJA, PROEJA</a:t>
            </a:r>
          </a:p>
        </p:txBody>
      </p:sp>
      <p:sp>
        <p:nvSpPr>
          <p:cNvPr id="258057" name="Text Box 9"/>
          <p:cNvSpPr txBox="1">
            <a:spLocks noChangeArrowheads="1"/>
          </p:cNvSpPr>
          <p:nvPr/>
        </p:nvSpPr>
        <p:spPr bwMode="auto">
          <a:xfrm>
            <a:off x="107950" y="122238"/>
            <a:ext cx="8642350" cy="4699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ARTICULAÇÕES DENTRO DO GOVERNO FEDERAL</a:t>
            </a:r>
            <a:endParaRPr lang="pt-BR" sz="2400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250825" y="4508500"/>
            <a:ext cx="85693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Ações integradas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Agenda formativa comum para gestores</a:t>
            </a: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23850" y="3644900"/>
            <a:ext cx="8642350" cy="4699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ARTICULAÇÕES COM ESTADOS E MUNICÍPIOS</a:t>
            </a:r>
            <a:endParaRPr lang="pt-BR" sz="24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214313" y="1143000"/>
            <a:ext cx="85693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>
                <a:latin typeface="Verdana" pitchFamily="34" charset="0"/>
              </a:rPr>
              <a:t>Orientação dos recursos do PPA 2012-2015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>
                <a:latin typeface="Verdana" pitchFamily="34" charset="0"/>
              </a:rPr>
              <a:t>Discussão com CTFAT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>
                <a:latin typeface="Verdana" pitchFamily="34" charset="0"/>
              </a:rPr>
              <a:t>Fortalecimento das articulações nacionais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>
                <a:latin typeface="Verdana" pitchFamily="34" charset="0"/>
              </a:rPr>
              <a:t>Elaboração da agenda formativa com Estados e Municípios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>
                <a:latin typeface="Verdana" pitchFamily="34" charset="0"/>
              </a:rPr>
              <a:t>Chamada pública para CFES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>
                <a:latin typeface="Verdana" pitchFamily="34" charset="0"/>
              </a:rPr>
              <a:t>Fechamento do desenho da política para o período do novo PPA.</a:t>
            </a:r>
            <a:endParaRPr lang="pt-BR" sz="2400" b="1">
              <a:latin typeface="Verdana" pitchFamily="34" charset="0"/>
            </a:endParaRP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214313" y="188913"/>
            <a:ext cx="8642350" cy="461962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PRÓXIMOS PASSOS: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900113" y="2781300"/>
            <a:ext cx="7920037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31825">
              <a:lnSpc>
                <a:spcPct val="130000"/>
              </a:lnSpc>
            </a:pPr>
            <a:r>
              <a:rPr lang="pt-BR" sz="2400" b="1">
                <a:latin typeface="Verdana" pitchFamily="34" charset="0"/>
              </a:rPr>
              <a:t>Ministério do Trabalho e Emprego</a:t>
            </a:r>
          </a:p>
          <a:p>
            <a:pPr algn="ctr" defTabSz="631825">
              <a:lnSpc>
                <a:spcPct val="130000"/>
              </a:lnSpc>
            </a:pPr>
            <a:r>
              <a:rPr lang="pt-BR" sz="2400" b="1">
                <a:latin typeface="Verdana" pitchFamily="34" charset="0"/>
              </a:rPr>
              <a:t>Secretaria Nacional de Economia Solidária</a:t>
            </a:r>
          </a:p>
          <a:p>
            <a:pPr algn="ctr" defTabSz="631825">
              <a:lnSpc>
                <a:spcPct val="130000"/>
              </a:lnSpc>
            </a:pPr>
            <a:r>
              <a:rPr lang="pt-BR" sz="2400" b="1">
                <a:latin typeface="Verdana" pitchFamily="34" charset="0"/>
              </a:rPr>
              <a:t>Departamento de Estudos e Divulgação</a:t>
            </a:r>
          </a:p>
          <a:p>
            <a:pPr algn="ctr" defTabSz="631825">
              <a:lnSpc>
                <a:spcPct val="130000"/>
              </a:lnSpc>
            </a:pPr>
            <a:r>
              <a:rPr lang="pt-BR" sz="2400" b="1">
                <a:latin typeface="Verdana" pitchFamily="34" charset="0"/>
              </a:rPr>
              <a:t>(61) 3317-6308 </a:t>
            </a:r>
          </a:p>
          <a:p>
            <a:pPr algn="ctr" defTabSz="631825">
              <a:lnSpc>
                <a:spcPct val="130000"/>
              </a:lnSpc>
            </a:pPr>
            <a:endParaRPr lang="pt-BR" sz="2400" b="1">
              <a:latin typeface="Verdana" pitchFamily="34" charset="0"/>
            </a:endParaRPr>
          </a:p>
          <a:p>
            <a:pPr algn="ctr" defTabSz="631825">
              <a:lnSpc>
                <a:spcPct val="130000"/>
              </a:lnSpc>
            </a:pPr>
            <a:r>
              <a:rPr lang="pt-BR" sz="2400" b="1">
                <a:latin typeface="Verdana" pitchFamily="34" charset="0"/>
              </a:rPr>
              <a:t>Acesso:</a:t>
            </a:r>
          </a:p>
          <a:p>
            <a:pPr algn="ctr" defTabSz="631825">
              <a:lnSpc>
                <a:spcPct val="130000"/>
              </a:lnSpc>
            </a:pPr>
            <a:r>
              <a:rPr lang="pt-BR" sz="2400" b="1">
                <a:latin typeface="Verdana" pitchFamily="34" charset="0"/>
                <a:hlinkClick r:id="rId2"/>
              </a:rPr>
              <a:t>www.mte.gov.br</a:t>
            </a:r>
            <a:r>
              <a:rPr lang="pt-BR" sz="2400" b="1">
                <a:latin typeface="Verdana" pitchFamily="34" charset="0"/>
              </a:rPr>
              <a:t> </a:t>
            </a:r>
          </a:p>
        </p:txBody>
      </p:sp>
      <p:sp>
        <p:nvSpPr>
          <p:cNvPr id="195593" name="Text Box 9"/>
          <p:cNvSpPr txBox="1">
            <a:spLocks noChangeArrowheads="1"/>
          </p:cNvSpPr>
          <p:nvPr/>
        </p:nvSpPr>
        <p:spPr bwMode="auto">
          <a:xfrm>
            <a:off x="1116013" y="1844675"/>
            <a:ext cx="74882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Contatos e informações:</a:t>
            </a:r>
          </a:p>
        </p:txBody>
      </p:sp>
      <p:grpSp>
        <p:nvGrpSpPr>
          <p:cNvPr id="16388" name="Group 7"/>
          <p:cNvGrpSpPr>
            <a:grpSpLocks/>
          </p:cNvGrpSpPr>
          <p:nvPr/>
        </p:nvGrpSpPr>
        <p:grpSpPr bwMode="auto">
          <a:xfrm>
            <a:off x="2860675" y="382588"/>
            <a:ext cx="6165850" cy="619125"/>
            <a:chOff x="1876" y="3889"/>
            <a:chExt cx="3884" cy="390"/>
          </a:xfrm>
        </p:grpSpPr>
        <p:pic>
          <p:nvPicPr>
            <p:cNvPr id="16389" name="Picture 4" descr="AF_Logo_completo_CMYK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0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6391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3285</TotalTime>
  <Words>949</Words>
  <Application>Microsoft Office PowerPoint</Application>
  <PresentationFormat>Apresentação na tela (4:3)</PresentationFormat>
  <Paragraphs>171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Verdana</vt:lpstr>
      <vt:lpstr>Calibri</vt:lpstr>
      <vt:lpstr>Times New Roman</vt:lpstr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roberto.alves</dc:creator>
  <cp:lastModifiedBy>Regilane</cp:lastModifiedBy>
  <cp:revision>365</cp:revision>
  <dcterms:created xsi:type="dcterms:W3CDTF">2004-07-26T21:13:09Z</dcterms:created>
  <dcterms:modified xsi:type="dcterms:W3CDTF">2012-03-27T12:38:03Z</dcterms:modified>
</cp:coreProperties>
</file>